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7" r:id="rId2"/>
    <p:sldId id="258" r:id="rId3"/>
    <p:sldId id="259" r:id="rId4"/>
    <p:sldId id="26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44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255E09-43D8-4669-9DFB-29E6D9D17176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BE3A64-507A-4828-85E2-44DDDFF10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66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D857-D7BC-4CF0-913F-43C0D6680A3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132A31-D76C-449A-9FD3-BAC2189E57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5696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132A31-D76C-449A-9FD3-BAC2189E576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49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132A31-D76C-449A-9FD3-BAC2189E5761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701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132A31-D76C-449A-9FD3-BAC2189E576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4395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132A31-D76C-449A-9FD3-BAC2189E576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8356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132A31-D76C-449A-9FD3-BAC2189E576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192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A08CC-B53F-4BD2-AA0F-CAA8D40635D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528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8467E-E2AB-4DBF-BF7C-76739950C78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686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E6940-BB59-4888-9D9D-542222E3472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717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653-1AFC-4993-9D86-F88E3EF349B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8686824" y="6553200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7EEE0370-E8CE-465F-9F30-1845CFA05F8A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2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7246D-E3D5-4EA5-A066-AF8F88F4AA9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237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32AA2-E4B5-413D-B20D-23BD867C2DE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057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476C-4F58-44FD-ADCF-7E5A518D388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108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EF67F-5140-4CAA-B645-DB691AE3AA8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47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315E6-5BB2-4000-9B93-FAE0688E25F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95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B4CAA-8118-403D-BF3F-C39A3C6EBDE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001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EC0D1-0E8B-42B7-8968-5495B645740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811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A47AD-8FFD-497D-A4C4-A1D6935D8DC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975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prstClr val="black"/>
                </a:solidFill>
              </a:rPr>
              <a:t>AVTC Model Based Design Curriculum Development Project</a:t>
            </a:r>
          </a:p>
        </p:txBody>
      </p:sp>
    </p:spTree>
    <p:extLst>
      <p:ext uri="{BB962C8B-B14F-4D97-AF65-F5344CB8AC3E}">
        <p14:creationId xmlns:p14="http://schemas.microsoft.com/office/powerpoint/2010/main" val="414663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Charge Transfer and Double </a:t>
            </a:r>
            <a:r>
              <a:rPr lang="en-US" dirty="0" smtClean="0"/>
              <a:t>Layer Simulink Model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𝑣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  <a:ea typeface="Cambria Math"/>
                          </a:rPr>
                          <m:t>t</m:t>
                        </m:r>
                      </m:e>
                    </m:d>
                    <m:r>
                      <a:rPr lang="en-US" b="0" i="0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𝑣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+</m:t>
                    </m:r>
                    <m:nary>
                      <m:nary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sup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𝑡</m:t>
                                </m:r>
                              </m:sub>
                            </m:sSub>
                          </m:den>
                        </m:f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𝑏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)−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∆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𝑡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)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  <a:ea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3135086"/>
            <a:ext cx="5867400" cy="311331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2667000" y="1600200"/>
            <a:ext cx="838200" cy="8382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438400" y="236220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37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Cell Model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And Finally we have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𝑜𝑐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∆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∆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820048"/>
            <a:ext cx="6477000" cy="342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9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simulate the response of our model to a current pulse train using an </a:t>
            </a:r>
            <a:r>
              <a:rPr lang="en-US" dirty="0" err="1" smtClean="0"/>
              <a:t>M.file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681793"/>
            <a:ext cx="7239000" cy="3871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43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219200"/>
            <a:ext cx="5334000" cy="4000500"/>
          </a:xfrm>
        </p:spPr>
      </p:pic>
      <p:sp>
        <p:nvSpPr>
          <p:cNvPr id="3" name="TextBox 2"/>
          <p:cNvSpPr txBox="1"/>
          <p:nvPr/>
        </p:nvSpPr>
        <p:spPr>
          <a:xfrm>
            <a:off x="1066800" y="5486400"/>
            <a:ext cx="69335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you compare these results against the more advanced model used by </a:t>
            </a:r>
            <a:r>
              <a:rPr lang="en-US" dirty="0" err="1" smtClean="0"/>
              <a:t>Rahn</a:t>
            </a:r>
            <a:r>
              <a:rPr lang="en-US" dirty="0" smtClean="0"/>
              <a:t>, the voltage responses are very similar, despite the model in this lesson having a simplified model and OCV curve.</a:t>
            </a:r>
            <a:r>
              <a:rPr lang="en-US" baseline="30000" dirty="0" smtClean="0"/>
              <a:t>[1]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27381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[1] C. </a:t>
            </a:r>
            <a:r>
              <a:rPr lang="en-US" dirty="0" err="1"/>
              <a:t>Rahn</a:t>
            </a:r>
            <a:r>
              <a:rPr lang="en-US" dirty="0"/>
              <a:t> and C.Y. Wang, “Battery Systems </a:t>
            </a:r>
            <a:r>
              <a:rPr lang="en-US" dirty="0" smtClean="0"/>
              <a:t>	Engineering</a:t>
            </a:r>
            <a:r>
              <a:rPr lang="en-US" dirty="0"/>
              <a:t>,” </a:t>
            </a:r>
            <a:r>
              <a:rPr lang="en-US" dirty="0" err="1"/>
              <a:t>Chichester</a:t>
            </a:r>
            <a:r>
              <a:rPr lang="en-US" dirty="0"/>
              <a:t>:  John Wiley </a:t>
            </a:r>
            <a:r>
              <a:rPr lang="en-US"/>
              <a:t>&amp; </a:t>
            </a:r>
            <a:r>
              <a:rPr lang="en-US" smtClean="0"/>
              <a:t>	Sons</a:t>
            </a:r>
            <a:r>
              <a:rPr lang="en-US" dirty="0"/>
              <a:t>, 2013. </a:t>
            </a:r>
          </a:p>
        </p:txBody>
      </p:sp>
    </p:spTree>
    <p:extLst>
      <p:ext uri="{BB962C8B-B14F-4D97-AF65-F5344CB8AC3E}">
        <p14:creationId xmlns:p14="http://schemas.microsoft.com/office/powerpoint/2010/main" val="3259432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533400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prstClr val="black"/>
                </a:solidFill>
              </a:rPr>
              <a:t>An Introduction to </a:t>
            </a:r>
          </a:p>
          <a:p>
            <a:pPr algn="ctr"/>
            <a:r>
              <a:rPr lang="en-US" sz="4400" dirty="0">
                <a:solidFill>
                  <a:prstClr val="black"/>
                </a:solidFill>
              </a:rPr>
              <a:t>Modeling an </a:t>
            </a:r>
          </a:p>
          <a:p>
            <a:pPr algn="ctr"/>
            <a:r>
              <a:rPr lang="en-US" sz="4400" dirty="0">
                <a:solidFill>
                  <a:prstClr val="black"/>
                </a:solidFill>
              </a:rPr>
              <a:t>Energy Storage System (ESS)</a:t>
            </a:r>
          </a:p>
        </p:txBody>
      </p:sp>
      <p:sp>
        <p:nvSpPr>
          <p:cNvPr id="3" name="Rectangle 2"/>
          <p:cNvSpPr/>
          <p:nvPr/>
        </p:nvSpPr>
        <p:spPr>
          <a:xfrm>
            <a:off x="990600" y="3581400"/>
            <a:ext cx="7162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prstClr val="black"/>
                </a:solidFill>
              </a:rPr>
              <a:t>Simulink Model of Cell Equivalent Circuit</a:t>
            </a:r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0" y="5553670"/>
            <a:ext cx="26880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Mohammad </a:t>
            </a:r>
            <a:r>
              <a:rPr lang="en-US" dirty="0" err="1" smtClean="0"/>
              <a:t>Ghanaatpishe</a:t>
            </a:r>
            <a:endParaRPr lang="en-US" dirty="0" smtClean="0"/>
          </a:p>
          <a:p>
            <a:r>
              <a:rPr lang="en-US" dirty="0" smtClean="0"/>
              <a:t>Donald Docimo</a:t>
            </a:r>
          </a:p>
          <a:p>
            <a:r>
              <a:rPr lang="en-US" dirty="0" err="1" smtClean="0"/>
              <a:t>Hosam</a:t>
            </a:r>
            <a:r>
              <a:rPr lang="en-US" dirty="0" smtClean="0"/>
              <a:t> Fathy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90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Equivalent Circuit </a:t>
            </a:r>
            <a:r>
              <a:rPr lang="en-US" dirty="0"/>
              <a:t>S</a:t>
            </a:r>
            <a:r>
              <a:rPr lang="en-US" dirty="0" smtClean="0"/>
              <a:t>imulation Using Simulink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</a:t>
            </a:r>
            <a:r>
              <a:rPr lang="en-US" dirty="0" smtClean="0"/>
              <a:t>e simulate the below equivalent circuit model for a LiFePo4 cell using MATLAB Simulink.</a:t>
            </a:r>
            <a:endParaRPr lang="en-US" dirty="0"/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513" y="3581400"/>
            <a:ext cx="4552287" cy="1766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35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Model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circuit parameters for this cell chemistry are tabulated below: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2903522"/>
                  </p:ext>
                </p:extLst>
              </p:nvPr>
            </p:nvGraphicFramePr>
            <p:xfrm>
              <a:off x="533400" y="3098800"/>
              <a:ext cx="2616200" cy="2875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08100"/>
                    <a:gridCol w="1308100"/>
                  </a:tblGrid>
                  <a:tr h="4470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Parameter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Value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4470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Ct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2700 F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4470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Rt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0.011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latin typeface="Cambria Math"/>
                                  <a:ea typeface="Cambria Math"/>
                                </a:rPr>
                                <m:t>Ω</m:t>
                              </m:r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4470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Rs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0.008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latin typeface="Cambria Math"/>
                                  <a:ea typeface="Cambria Math"/>
                                </a:rPr>
                                <m:t>Ω</m:t>
                              </m:r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4470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Rd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 M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latin typeface="Cambria Math"/>
                                  <a:ea typeface="Cambria Math"/>
                                </a:rPr>
                                <m:t>Ω</m:t>
                              </m:r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4470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Cell</a:t>
                          </a:r>
                          <a:r>
                            <a:rPr lang="en-US" baseline="0" dirty="0" smtClean="0"/>
                            <a:t> C</a:t>
                          </a:r>
                          <a:r>
                            <a:rPr lang="en-US" dirty="0" smtClean="0"/>
                            <a:t>apacity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2Ah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2903522"/>
                  </p:ext>
                </p:extLst>
              </p:nvPr>
            </p:nvGraphicFramePr>
            <p:xfrm>
              <a:off x="533400" y="3098800"/>
              <a:ext cx="2616200" cy="2875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08100"/>
                    <a:gridCol w="1308100"/>
                  </a:tblGrid>
                  <a:tr h="4470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Parameter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Value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4470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Ct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2700 F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4470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Rt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0935" t="-208219" b="-367123"/>
                          </a:stretch>
                        </a:blipFill>
                      </a:tcPr>
                    </a:tc>
                  </a:tr>
                  <a:tr h="4470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Rs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0935" t="-304054" b="-262162"/>
                          </a:stretch>
                        </a:blipFill>
                      </a:tcPr>
                    </a:tc>
                  </a:tr>
                  <a:tr h="4470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Rd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0935" t="-409589" b="-165753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Cell</a:t>
                          </a:r>
                          <a:r>
                            <a:rPr lang="en-US" baseline="0" dirty="0" smtClean="0"/>
                            <a:t> C</a:t>
                          </a:r>
                          <a:r>
                            <a:rPr lang="en-US" dirty="0" smtClean="0"/>
                            <a:t>apacity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2Ah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0086950"/>
              </p:ext>
            </p:extLst>
          </p:nvPr>
        </p:nvGraphicFramePr>
        <p:xfrm>
          <a:off x="4018994" y="3048000"/>
          <a:ext cx="4439206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39206"/>
              </a:tblGrid>
              <a:tr h="236220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 OCV curve for a LiFePo4</a:t>
                      </a:r>
                      <a:r>
                        <a:rPr lang="en-US" baseline="0" dirty="0" smtClean="0"/>
                        <a:t> cell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188" y="3200400"/>
            <a:ext cx="3982006" cy="2191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01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Governing Equations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first step is to apply Kirchhoff's circuit </a:t>
            </a:r>
            <a:r>
              <a:rPr lang="en-US" dirty="0" smtClean="0"/>
              <a:t>laws to obtain the governing equations of the circuit.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752850"/>
            <a:ext cx="447675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002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Voltage Source and Discharge Resistor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 smtClean="0"/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𝑜𝑐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(</m:t>
                        </m:r>
                        <m:r>
                          <a:rPr lang="en-US" i="1">
                            <a:latin typeface="Cambria Math"/>
                          </a:rPr>
                          <m:t>𝑠𝑜𝑐</m:t>
                        </m:r>
                        <m:r>
                          <a:rPr lang="en-US" i="1">
                            <a:latin typeface="Cambria Math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𝑑</m:t>
                            </m:r>
                          </m:sub>
                        </m:sSub>
                      </m:den>
                    </m:f>
                  </m:oMath>
                </a14:m>
                <a:endParaRPr lang="en-US" b="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̇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𝑆𝑂𝐶</m:t>
                            </m:r>
                          </m:e>
                        </m:acc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𝐶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3285146" y="3886200"/>
            <a:ext cx="5020654" cy="2286000"/>
            <a:chOff x="3285146" y="3886200"/>
            <a:chExt cx="5020654" cy="2286000"/>
          </a:xfrm>
        </p:grpSpPr>
        <p:grpSp>
          <p:nvGrpSpPr>
            <p:cNvPr id="21" name="Group 20"/>
            <p:cNvGrpSpPr/>
            <p:nvPr/>
          </p:nvGrpSpPr>
          <p:grpSpPr>
            <a:xfrm>
              <a:off x="3285146" y="3886200"/>
              <a:ext cx="5020654" cy="2286000"/>
              <a:chOff x="3285146" y="3886200"/>
              <a:chExt cx="5020654" cy="2286000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3285146" y="3886200"/>
                <a:ext cx="5020654" cy="2286000"/>
                <a:chOff x="1600200" y="3505200"/>
                <a:chExt cx="5020654" cy="2286000"/>
              </a:xfrm>
            </p:grpSpPr>
            <p:pic>
              <p:nvPicPr>
                <p:cNvPr id="4" name="Picture 2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00200" y="3505200"/>
                  <a:ext cx="5020654" cy="2286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" name="Rectangle 4"/>
                <p:cNvSpPr/>
                <p:nvPr/>
              </p:nvSpPr>
              <p:spPr>
                <a:xfrm>
                  <a:off x="1600200" y="3752850"/>
                  <a:ext cx="2201254" cy="1885950"/>
                </a:xfrm>
                <a:prstGeom prst="rect">
                  <a:avLst/>
                </a:prstGeom>
                <a:noFill/>
                <a:ln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1" name="TextBox 10"/>
                    <p:cNvSpPr txBox="1"/>
                    <p:nvPr/>
                  </p:nvSpPr>
                  <p:spPr>
                    <a:xfrm>
                      <a:off x="3276600" y="5181600"/>
                      <a:ext cx="381000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1" i="1" smtClean="0">
                                    <a:latin typeface="Cambria Math"/>
                                  </a:rPr>
                                  <m:t>𝒊</m:t>
                                </m:r>
                              </m:e>
                              <m:sub>
                                <m:r>
                                  <a:rPr lang="en-US" sz="1400" b="1" i="1" smtClean="0">
                                    <a:latin typeface="Cambria Math"/>
                                  </a:rPr>
                                  <m:t>𝒄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400" b="1" dirty="0"/>
                    </a:p>
                  </p:txBody>
                </p:sp>
              </mc:Choice>
              <mc:Fallback xmlns="">
                <p:sp>
                  <p:nvSpPr>
                    <p:cNvPr id="11" name="TextBox 1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276600" y="5181600"/>
                      <a:ext cx="381000" cy="307777"/>
                    </a:xfrm>
                    <a:prstGeom prst="rect">
                      <a:avLst/>
                    </a:prstGeom>
                    <a:blipFill rotWithShape="1">
                      <a:blip r:embed="rId4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2" name="TextBox 11"/>
                    <p:cNvSpPr txBox="1"/>
                    <p:nvPr/>
                  </p:nvSpPr>
                  <p:spPr>
                    <a:xfrm>
                      <a:off x="3505200" y="4953000"/>
                      <a:ext cx="318100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1" i="1" smtClean="0">
                                    <a:latin typeface="Cambria Math"/>
                                  </a:rPr>
                                  <m:t>𝒊</m:t>
                                </m:r>
                              </m:e>
                              <m:sub>
                                <m:r>
                                  <a:rPr lang="en-US" sz="1400" b="1" i="1" smtClean="0">
                                    <a:latin typeface="Cambria Math"/>
                                  </a:rPr>
                                  <m:t>𝒅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400" b="1" dirty="0"/>
                    </a:p>
                  </p:txBody>
                </p:sp>
              </mc:Choice>
              <mc:Fallback xmlns="">
                <p:sp>
                  <p:nvSpPr>
                    <p:cNvPr id="12" name="TextBox 11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505200" y="4953000"/>
                      <a:ext cx="318100" cy="307777"/>
                    </a:xfrm>
                    <a:prstGeom prst="rect">
                      <a:avLst/>
                    </a:prstGeom>
                    <a:blipFill rotWithShape="1">
                      <a:blip r:embed="rId5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7" name="Straight Arrow Connector 6"/>
              <p:cNvCxnSpPr/>
              <p:nvPr/>
            </p:nvCxnSpPr>
            <p:spPr>
              <a:xfrm flipH="1">
                <a:off x="4961546" y="5638800"/>
                <a:ext cx="30480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 flipV="1">
                <a:off x="5266346" y="5334000"/>
                <a:ext cx="0" cy="264586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Flowchart: Connector 5"/>
            <p:cNvSpPr/>
            <p:nvPr/>
          </p:nvSpPr>
          <p:spPr>
            <a:xfrm>
              <a:off x="5215128" y="5562600"/>
              <a:ext cx="118872" cy="118872"/>
            </a:xfrm>
            <a:prstGeom prst="flowChartConnector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181600" y="5635823"/>
              <a:ext cx="3032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2">
                      <a:lumMod val="50000"/>
                    </a:schemeClr>
                  </a:solidFill>
                </a:rPr>
                <a:t>N</a:t>
              </a:r>
              <a:endParaRPr lang="en-US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885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Voltage Source and Discharge </a:t>
            </a:r>
            <a:r>
              <a:rPr lang="en-US" dirty="0" smtClean="0"/>
              <a:t>Resistor Simulink Model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sz="2800" i="1" smtClean="0">
                        <a:latin typeface="Cambria Math"/>
                      </a:rPr>
                      <m:t>𝑆𝑂𝐶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2800" b="0" i="0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sz="2800">
                        <a:latin typeface="Cambria Math"/>
                      </a:rPr>
                      <m:t>SOC</m:t>
                    </m:r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>
                            <a:latin typeface="Cambria Math"/>
                          </a:rPr>
                          <m:t>0</m:t>
                        </m:r>
                      </m:e>
                    </m:d>
                    <m:r>
                      <a:rPr lang="en-US" sz="2800" b="0" i="1" smtClean="0">
                        <a:latin typeface="Cambria Math"/>
                      </a:rPr>
                      <m:t>+</m:t>
                    </m:r>
                    <m:nary>
                      <m:naryPr>
                        <m:limLoc m:val="undOvr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en-US" sz="28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US" sz="2800" b="0" i="1" smtClean="0">
                            <a:latin typeface="Cambria Math"/>
                          </a:rPr>
                          <m:t>𝑡</m:t>
                        </m:r>
                      </m:sup>
                      <m:e>
                        <m:f>
                          <m:f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800" i="1">
                                <a:latin typeface="Cambria Math"/>
                              </a:rPr>
                              <m:t>𝐶</m:t>
                            </m:r>
                          </m:den>
                        </m:f>
                        <m:d>
                          <m:d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latin typeface="Cambria Math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US" sz="2800" i="1">
                                    <a:latin typeface="Cambria Math"/>
                                  </a:rPr>
                                  <m:t>𝑏</m:t>
                                </m:r>
                              </m:sub>
                            </m:sSub>
                            <m:r>
                              <a:rPr lang="en-US" sz="2800" b="0" i="1" smtClean="0">
                                <a:latin typeface="Cambria Math"/>
                              </a:rPr>
                              <m:t>(</m:t>
                            </m:r>
                            <m:r>
                              <a:rPr lang="en-US" sz="2800" b="0" i="1" smtClean="0">
                                <a:latin typeface="Cambria Math"/>
                              </a:rPr>
                              <m:t>𝑡</m:t>
                            </m:r>
                            <m:r>
                              <a:rPr lang="en-US" sz="2800" b="0" i="1" smtClean="0">
                                <a:latin typeface="Cambria Math"/>
                              </a:rPr>
                              <m:t>)−</m:t>
                            </m:r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2800" i="1">
                                        <a:latin typeface="Cambria Math"/>
                                      </a:rPr>
                                      <m:t>𝑜𝑐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800" i="1">
                                        <a:latin typeface="Cambria Math"/>
                                      </a:rPr>
                                      <m:t>𝑆𝑂𝐶</m:t>
                                    </m:r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(</m:t>
                                    </m:r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)</m:t>
                                    </m:r>
                                  </m:e>
                                </m:d>
                              </m:num>
                              <m:den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2800" i="1">
                                        <a:latin typeface="Cambria Math"/>
                                      </a:rPr>
                                      <m:t>𝑑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  <m:r>
                          <a:rPr lang="en-US" sz="28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en-US" b="0" dirty="0" smtClean="0"/>
              </a:p>
              <a:p>
                <a:pPr marL="0" indent="0">
                  <a:buNone/>
                </a:pPr>
                <a:endParaRPr lang="en-US" b="0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757" y="3092618"/>
            <a:ext cx="5731443" cy="302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94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Potential Drop Across Internal Resistor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𝑜𝑐</m:t>
                        </m:r>
                      </m:sub>
                    </m:sSub>
                  </m:oMath>
                </a14:m>
                <a:endParaRPr lang="en-US" b="0" dirty="0" smtClean="0">
                  <a:ea typeface="Cambria Math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  <a:ea typeface="Cambria Math"/>
                          </a:rPr>
                          <m:t>∆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 19"/>
          <p:cNvGrpSpPr/>
          <p:nvPr/>
        </p:nvGrpSpPr>
        <p:grpSpPr>
          <a:xfrm>
            <a:off x="4953000" y="1752600"/>
            <a:ext cx="3649054" cy="1661484"/>
            <a:chOff x="1227746" y="3657600"/>
            <a:chExt cx="5020654" cy="22860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7746" y="3657600"/>
              <a:ext cx="5020654" cy="22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3124200" y="3884014"/>
              <a:ext cx="1219200" cy="611786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3821274"/>
            <a:ext cx="5029200" cy="2655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16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Charge Transfer and Double Layer Equations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𝑠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𝑖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  <a:ea typeface="Cambria Math"/>
                          </a:rPr>
                          <m:t>∆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sub>
                    </m:sSub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𝑑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(∆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)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𝑑𝑡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3286125" y="3890963"/>
            <a:ext cx="5324475" cy="2433637"/>
            <a:chOff x="3286125" y="3890963"/>
            <a:chExt cx="5324475" cy="2433637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25" y="3895725"/>
              <a:ext cx="5324475" cy="2428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6481762" y="3890963"/>
              <a:ext cx="2052638" cy="1519237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8971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1508</TotalTime>
  <Words>230</Words>
  <Application>Microsoft Office PowerPoint</Application>
  <PresentationFormat>On-screen Show (4:3)</PresentationFormat>
  <Paragraphs>59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Cambria Math</vt:lpstr>
      <vt:lpstr>1_Office Theme</vt:lpstr>
      <vt:lpstr>PowerPoint Presentation</vt:lpstr>
      <vt:lpstr>PowerPoint Presentation</vt:lpstr>
      <vt:lpstr>Equivalent Circuit Simulation Using Simulink</vt:lpstr>
      <vt:lpstr>Cell Model Parameters</vt:lpstr>
      <vt:lpstr>Governing Equations</vt:lpstr>
      <vt:lpstr>Voltage Source and Discharge Resistor</vt:lpstr>
      <vt:lpstr>Voltage Source and Discharge Resistor Simulink Model</vt:lpstr>
      <vt:lpstr>Potential Drop Across Internal Resistor</vt:lpstr>
      <vt:lpstr>Charge Transfer and Double Layer Equations</vt:lpstr>
      <vt:lpstr>Charge Transfer and Double Layer Simulink Model </vt:lpstr>
      <vt:lpstr>Overall Cell Model</vt:lpstr>
      <vt:lpstr>Validation Tests</vt:lpstr>
      <vt:lpstr>Simulation Results</vt:lpstr>
      <vt:lpstr>References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Mohammed</dc:creator>
  <cp:lastModifiedBy>Beth Bezaire</cp:lastModifiedBy>
  <cp:revision>31</cp:revision>
  <dcterms:created xsi:type="dcterms:W3CDTF">2013-04-07T17:01:38Z</dcterms:created>
  <dcterms:modified xsi:type="dcterms:W3CDTF">2014-08-28T22:47:57Z</dcterms:modified>
</cp:coreProperties>
</file>